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6"/>
    <p:restoredTop sz="94710"/>
  </p:normalViewPr>
  <p:slideViewPr>
    <p:cSldViewPr snapToGrid="0" snapToObjects="1">
      <p:cViewPr varScale="1">
        <p:scale>
          <a:sx n="130" d="100"/>
          <a:sy n="130" d="100"/>
        </p:scale>
        <p:origin x="208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E314F-346C-C845-A7E6-63734DE34759}" type="datetimeFigureOut">
              <a:rPr lang="en-ES" smtClean="0"/>
              <a:t>11/1/22</a:t>
            </a:fld>
            <a:endParaRPr lang="en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63C89-2E69-6B4D-89B2-3FF8B385A1E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732946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63C89-2E69-6B4D-89B2-3FF8B385A1E0}" type="slidenum">
              <a:rPr lang="en-ES" smtClean="0"/>
              <a:t>2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432255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63C89-2E69-6B4D-89B2-3FF8B385A1E0}" type="slidenum">
              <a:rPr lang="en-ES" smtClean="0"/>
              <a:t>11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98920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63C89-2E69-6B4D-89B2-3FF8B385A1E0}" type="slidenum">
              <a:rPr lang="en-ES" smtClean="0"/>
              <a:t>12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577310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63C89-2E69-6B4D-89B2-3FF8B385A1E0}" type="slidenum">
              <a:rPr lang="en-ES" smtClean="0"/>
              <a:t>13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176495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63C89-2E69-6B4D-89B2-3FF8B385A1E0}" type="slidenum">
              <a:rPr lang="en-ES" smtClean="0"/>
              <a:t>3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393441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63C89-2E69-6B4D-89B2-3FF8B385A1E0}" type="slidenum">
              <a:rPr lang="en-ES" smtClean="0"/>
              <a:t>4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502130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63C89-2E69-6B4D-89B2-3FF8B385A1E0}" type="slidenum">
              <a:rPr lang="en-ES" smtClean="0"/>
              <a:t>5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186920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63C89-2E69-6B4D-89B2-3FF8B385A1E0}" type="slidenum">
              <a:rPr lang="en-ES" smtClean="0"/>
              <a:t>6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03368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63C89-2E69-6B4D-89B2-3FF8B385A1E0}" type="slidenum">
              <a:rPr lang="en-ES" smtClean="0"/>
              <a:t>7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958211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63C89-2E69-6B4D-89B2-3FF8B385A1E0}" type="slidenum">
              <a:rPr lang="en-ES" smtClean="0"/>
              <a:t>8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28741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63C89-2E69-6B4D-89B2-3FF8B385A1E0}" type="slidenum">
              <a:rPr lang="en-ES" smtClean="0"/>
              <a:t>9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71950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63C89-2E69-6B4D-89B2-3FF8B385A1E0}" type="slidenum">
              <a:rPr lang="en-ES" smtClean="0"/>
              <a:t>10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529833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3026-805C-EA40-93A2-1A83C4280FF5}" type="datetimeFigureOut">
              <a:rPr lang="en-ES" smtClean="0"/>
              <a:t>11/1/22</a:t>
            </a:fld>
            <a:endParaRPr lang="en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1D57-C60B-6645-B8CF-A8836AE610CA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97982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3026-805C-EA40-93A2-1A83C4280FF5}" type="datetimeFigureOut">
              <a:rPr lang="en-ES" smtClean="0"/>
              <a:t>11/1/22</a:t>
            </a:fld>
            <a:endParaRPr lang="en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1D57-C60B-6645-B8CF-A8836AE610CA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34257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3026-805C-EA40-93A2-1A83C4280FF5}" type="datetimeFigureOut">
              <a:rPr lang="en-ES" smtClean="0"/>
              <a:t>11/1/22</a:t>
            </a:fld>
            <a:endParaRPr lang="en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1D57-C60B-6645-B8CF-A8836AE610CA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11144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3026-805C-EA40-93A2-1A83C4280FF5}" type="datetimeFigureOut">
              <a:rPr lang="en-ES" smtClean="0"/>
              <a:t>11/1/22</a:t>
            </a:fld>
            <a:endParaRPr lang="en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1D57-C60B-6645-B8CF-A8836AE610CA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8610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3026-805C-EA40-93A2-1A83C4280FF5}" type="datetimeFigureOut">
              <a:rPr lang="en-ES" smtClean="0"/>
              <a:t>11/1/22</a:t>
            </a:fld>
            <a:endParaRPr lang="en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1D57-C60B-6645-B8CF-A8836AE610CA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23019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3026-805C-EA40-93A2-1A83C4280FF5}" type="datetimeFigureOut">
              <a:rPr lang="en-ES" smtClean="0"/>
              <a:t>11/1/22</a:t>
            </a:fld>
            <a:endParaRPr lang="en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1D57-C60B-6645-B8CF-A8836AE610CA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58195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3026-805C-EA40-93A2-1A83C4280FF5}" type="datetimeFigureOut">
              <a:rPr lang="en-ES" smtClean="0"/>
              <a:t>11/1/22</a:t>
            </a:fld>
            <a:endParaRPr lang="en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1D57-C60B-6645-B8CF-A8836AE610CA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42457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3026-805C-EA40-93A2-1A83C4280FF5}" type="datetimeFigureOut">
              <a:rPr lang="en-ES" smtClean="0"/>
              <a:t>11/1/22</a:t>
            </a:fld>
            <a:endParaRPr lang="en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1D57-C60B-6645-B8CF-A8836AE610CA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49435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3026-805C-EA40-93A2-1A83C4280FF5}" type="datetimeFigureOut">
              <a:rPr lang="en-ES" smtClean="0"/>
              <a:t>11/1/22</a:t>
            </a:fld>
            <a:endParaRPr lang="en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1D57-C60B-6645-B8CF-A8836AE610CA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5736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3026-805C-EA40-93A2-1A83C4280FF5}" type="datetimeFigureOut">
              <a:rPr lang="en-ES" smtClean="0"/>
              <a:t>11/1/22</a:t>
            </a:fld>
            <a:endParaRPr lang="en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1D57-C60B-6645-B8CF-A8836AE610CA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46160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3026-805C-EA40-93A2-1A83C4280FF5}" type="datetimeFigureOut">
              <a:rPr lang="en-ES" smtClean="0"/>
              <a:t>11/1/22</a:t>
            </a:fld>
            <a:endParaRPr lang="en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1D57-C60B-6645-B8CF-A8836AE610CA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59377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33026-805C-EA40-93A2-1A83C4280FF5}" type="datetimeFigureOut">
              <a:rPr lang="en-ES" smtClean="0"/>
              <a:t>11/1/22</a:t>
            </a:fld>
            <a:endParaRPr lang="en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E1D57-C60B-6645-B8CF-A8836AE610CA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39186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D6555D-1298-CC46-8760-E637F74EE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061" y="2055414"/>
            <a:ext cx="2753873" cy="2747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B63009-6340-644C-A4FE-87FDFF138D77}"/>
              </a:ext>
            </a:extLst>
          </p:cNvPr>
          <p:cNvSpPr txBox="1"/>
          <p:nvPr/>
        </p:nvSpPr>
        <p:spPr>
          <a:xfrm>
            <a:off x="2369126" y="277092"/>
            <a:ext cx="4405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3200" dirty="0">
                <a:solidFill>
                  <a:schemeClr val="bg1"/>
                </a:solidFill>
              </a:rPr>
              <a:t>Review of the year 2021</a:t>
            </a:r>
          </a:p>
        </p:txBody>
      </p:sp>
    </p:spTree>
    <p:extLst>
      <p:ext uri="{BB962C8B-B14F-4D97-AF65-F5344CB8AC3E}">
        <p14:creationId xmlns:p14="http://schemas.microsoft.com/office/powerpoint/2010/main" val="85664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B63009-6340-644C-A4FE-87FDFF138D77}"/>
              </a:ext>
            </a:extLst>
          </p:cNvPr>
          <p:cNvSpPr txBox="1"/>
          <p:nvPr/>
        </p:nvSpPr>
        <p:spPr>
          <a:xfrm>
            <a:off x="0" y="27709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3200" dirty="0">
                <a:solidFill>
                  <a:schemeClr val="bg1"/>
                </a:solidFill>
              </a:rPr>
              <a:t>October</a:t>
            </a:r>
          </a:p>
          <a:p>
            <a:pPr algn="ctr" fontAlgn="base"/>
            <a:r>
              <a:rPr lang="en-GB" sz="2400" dirty="0">
                <a:solidFill>
                  <a:schemeClr val="bg1"/>
                </a:solidFill>
              </a:rPr>
              <a:t>Christopher North gave us the results of the memoir competition,</a:t>
            </a:r>
          </a:p>
          <a:p>
            <a:pPr algn="ctr" fontAlgn="base"/>
            <a:r>
              <a:rPr lang="en-GB" sz="2400" b="0" i="0" dirty="0">
                <a:solidFill>
                  <a:schemeClr val="bg1"/>
                </a:solidFill>
                <a:effectLst/>
              </a:rPr>
              <a:t>plus a reading of the winning entry by the author.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54C74E-A6B8-7D45-A6D2-641C6865F7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2" r="402"/>
          <a:stretch/>
        </p:blipFill>
        <p:spPr>
          <a:xfrm>
            <a:off x="1360690" y="1741103"/>
            <a:ext cx="6422619" cy="476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7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B63009-6340-644C-A4FE-87FDFF138D77}"/>
              </a:ext>
            </a:extLst>
          </p:cNvPr>
          <p:cNvSpPr txBox="1"/>
          <p:nvPr/>
        </p:nvSpPr>
        <p:spPr>
          <a:xfrm>
            <a:off x="0" y="277092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3200" dirty="0">
                <a:solidFill>
                  <a:schemeClr val="bg1"/>
                </a:solidFill>
              </a:rPr>
              <a:t>November</a:t>
            </a:r>
          </a:p>
          <a:p>
            <a:pPr algn="ctr" fontAlgn="base"/>
            <a:r>
              <a:rPr lang="en-GB" sz="2400" dirty="0">
                <a:solidFill>
                  <a:schemeClr val="bg1"/>
                </a:solidFill>
              </a:rPr>
              <a:t>Racism in fiction. </a:t>
            </a:r>
          </a:p>
          <a:p>
            <a:pPr algn="ctr" fontAlgn="base"/>
            <a:r>
              <a:rPr lang="en-GB" sz="2000" dirty="0">
                <a:solidFill>
                  <a:schemeClr val="bg1"/>
                </a:solidFill>
              </a:rPr>
              <a:t>With 5 minute intros by Huw Griffith, Alma </a:t>
            </a:r>
            <a:r>
              <a:rPr lang="en-GB" sz="2000" dirty="0" err="1">
                <a:solidFill>
                  <a:schemeClr val="bg1"/>
                </a:solidFill>
              </a:rPr>
              <a:t>Dorndorf</a:t>
            </a:r>
            <a:r>
              <a:rPr lang="en-GB" sz="2000" dirty="0">
                <a:solidFill>
                  <a:schemeClr val="bg1"/>
                </a:solidFill>
              </a:rPr>
              <a:t>, Tim Upton, </a:t>
            </a:r>
          </a:p>
          <a:p>
            <a:pPr algn="ctr" fontAlgn="base"/>
            <a:r>
              <a:rPr lang="en-GB" sz="2000" dirty="0">
                <a:solidFill>
                  <a:schemeClr val="bg1"/>
                </a:solidFill>
              </a:rPr>
              <a:t>Jean </a:t>
            </a:r>
            <a:r>
              <a:rPr lang="en-GB" sz="2000" dirty="0" err="1">
                <a:solidFill>
                  <a:schemeClr val="bg1"/>
                </a:solidFill>
              </a:rPr>
              <a:t>Hilder</a:t>
            </a:r>
            <a:r>
              <a:rPr lang="en-GB" sz="2000" dirty="0">
                <a:solidFill>
                  <a:schemeClr val="bg1"/>
                </a:solidFill>
              </a:rPr>
              <a:t> and Rod Davis.</a:t>
            </a:r>
            <a:endParaRPr lang="en-GB" sz="2000" b="0" i="0" dirty="0">
              <a:solidFill>
                <a:schemeClr val="bg1"/>
              </a:solidFill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54C74E-A6B8-7D45-A6D2-641C6865F7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895" b="12895"/>
          <a:stretch/>
        </p:blipFill>
        <p:spPr>
          <a:xfrm>
            <a:off x="1360690" y="1899821"/>
            <a:ext cx="6422619" cy="460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7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B63009-6340-644C-A4FE-87FDFF138D77}"/>
              </a:ext>
            </a:extLst>
          </p:cNvPr>
          <p:cNvSpPr txBox="1"/>
          <p:nvPr/>
        </p:nvSpPr>
        <p:spPr>
          <a:xfrm>
            <a:off x="0" y="277092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3200" dirty="0">
                <a:solidFill>
                  <a:schemeClr val="bg1"/>
                </a:solidFill>
              </a:rPr>
              <a:t>December</a:t>
            </a:r>
          </a:p>
          <a:p>
            <a:pPr algn="ctr" fontAlgn="base"/>
            <a:r>
              <a:rPr lang="en-GB" sz="2400" dirty="0">
                <a:solidFill>
                  <a:schemeClr val="bg1"/>
                </a:solidFill>
              </a:rPr>
              <a:t>The Rime of the Ancient Mariner</a:t>
            </a:r>
          </a:p>
          <a:p>
            <a:pPr algn="ctr" fontAlgn="base"/>
            <a:r>
              <a:rPr lang="en-GB" sz="2000" b="0" i="0" dirty="0">
                <a:solidFill>
                  <a:schemeClr val="bg1"/>
                </a:solidFill>
                <a:effectLst/>
              </a:rPr>
              <a:t>An entertainment devised by Christopher North and read by XBC members</a:t>
            </a:r>
          </a:p>
          <a:p>
            <a:pPr algn="ctr" fontAlgn="base"/>
            <a:r>
              <a:rPr lang="en-GB" sz="2000" dirty="0">
                <a:solidFill>
                  <a:schemeClr val="bg1"/>
                </a:solidFill>
              </a:rPr>
              <a:t>at La </a:t>
            </a:r>
            <a:r>
              <a:rPr lang="en-GB" sz="2000" dirty="0" err="1">
                <a:solidFill>
                  <a:schemeClr val="bg1"/>
                </a:solidFill>
              </a:rPr>
              <a:t>Seu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Universtity</a:t>
            </a:r>
            <a:r>
              <a:rPr lang="en-GB" sz="2000" dirty="0">
                <a:solidFill>
                  <a:schemeClr val="bg1"/>
                </a:solidFill>
              </a:rPr>
              <a:t>, </a:t>
            </a:r>
            <a:r>
              <a:rPr lang="en-GB" sz="2000" dirty="0" err="1">
                <a:solidFill>
                  <a:schemeClr val="bg1"/>
                </a:solidFill>
              </a:rPr>
              <a:t>Benissa</a:t>
            </a:r>
            <a:endParaRPr lang="en-GB" sz="2000" b="0" i="0" dirty="0">
              <a:solidFill>
                <a:schemeClr val="bg1"/>
              </a:solidFill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54C74E-A6B8-7D45-A6D2-641C6865F7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01" b="2701"/>
          <a:stretch/>
        </p:blipFill>
        <p:spPr>
          <a:xfrm>
            <a:off x="1360690" y="1899821"/>
            <a:ext cx="6422619" cy="460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3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587495-0461-4D42-BEB0-8E72599D9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0" y="209550"/>
            <a:ext cx="44704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2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B63009-6340-644C-A4FE-87FDFF138D77}"/>
              </a:ext>
            </a:extLst>
          </p:cNvPr>
          <p:cNvSpPr txBox="1"/>
          <p:nvPr/>
        </p:nvSpPr>
        <p:spPr>
          <a:xfrm>
            <a:off x="0" y="27709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3200" dirty="0">
                <a:solidFill>
                  <a:schemeClr val="bg1"/>
                </a:solidFill>
              </a:rPr>
              <a:t>January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Members told us of the books that enriched a difficult year </a:t>
            </a:r>
            <a:endParaRPr lang="en-ES" sz="2400" dirty="0">
              <a:solidFill>
                <a:schemeClr val="bg1"/>
              </a:solidFill>
            </a:endParaRPr>
          </a:p>
          <a:p>
            <a:pPr algn="ctr"/>
            <a:r>
              <a:rPr lang="en-ES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Picture 2" descr="A picture containing text, book, shelf, indoor&#10;&#10;Description automatically generated">
            <a:extLst>
              <a:ext uri="{FF2B5EF4-FFF2-40B4-BE49-F238E27FC236}">
                <a16:creationId xmlns:a16="http://schemas.microsoft.com/office/drawing/2014/main" id="{B7F139F6-3DB9-E047-80E8-80A024490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498600"/>
            <a:ext cx="7467601" cy="499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B63009-6340-644C-A4FE-87FDFF138D77}"/>
              </a:ext>
            </a:extLst>
          </p:cNvPr>
          <p:cNvSpPr txBox="1"/>
          <p:nvPr/>
        </p:nvSpPr>
        <p:spPr>
          <a:xfrm>
            <a:off x="0" y="277092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3200" dirty="0">
                <a:solidFill>
                  <a:schemeClr val="bg1"/>
                </a:solidFill>
              </a:rPr>
              <a:t>February</a:t>
            </a:r>
          </a:p>
          <a:p>
            <a:pPr algn="ctr"/>
            <a:r>
              <a:rPr lang="en-ES" sz="2400" dirty="0">
                <a:solidFill>
                  <a:schemeClr val="bg1"/>
                </a:solidFill>
              </a:rPr>
              <a:t>AGM, plus winners of the short story competition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together with a reading of the winning entry.</a:t>
            </a:r>
          </a:p>
          <a:p>
            <a:pPr algn="ctr"/>
            <a:r>
              <a:rPr lang="en-ES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F139F6-3DB9-E047-80E8-80A0244903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51530" y="1667933"/>
            <a:ext cx="6640938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B63009-6340-644C-A4FE-87FDFF138D77}"/>
              </a:ext>
            </a:extLst>
          </p:cNvPr>
          <p:cNvSpPr txBox="1"/>
          <p:nvPr/>
        </p:nvSpPr>
        <p:spPr>
          <a:xfrm>
            <a:off x="0" y="27709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3200" dirty="0">
                <a:solidFill>
                  <a:schemeClr val="bg1"/>
                </a:solidFill>
              </a:rPr>
              <a:t>March</a:t>
            </a:r>
          </a:p>
          <a:p>
            <a:pPr algn="ctr"/>
            <a:r>
              <a:rPr lang="en-ES" sz="2400" dirty="0">
                <a:solidFill>
                  <a:schemeClr val="bg1"/>
                </a:solidFill>
              </a:rPr>
              <a:t>Peter Davis presented “The World of … “, 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f</a:t>
            </a:r>
            <a:r>
              <a:rPr lang="en-ES" sz="2400" dirty="0">
                <a:solidFill>
                  <a:schemeClr val="bg1"/>
                </a:solidFill>
              </a:rPr>
              <a:t>ocusing on Iris Murdoch and Graham Greene.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F139F6-3DB9-E047-80E8-80A0244903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35187" y="1816578"/>
            <a:ext cx="5673626" cy="476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B63009-6340-644C-A4FE-87FDFF138D77}"/>
              </a:ext>
            </a:extLst>
          </p:cNvPr>
          <p:cNvSpPr txBox="1"/>
          <p:nvPr/>
        </p:nvSpPr>
        <p:spPr>
          <a:xfrm>
            <a:off x="0" y="277092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3200" dirty="0">
                <a:solidFill>
                  <a:schemeClr val="bg1"/>
                </a:solidFill>
              </a:rPr>
              <a:t>April</a:t>
            </a:r>
          </a:p>
          <a:p>
            <a:pPr algn="ctr" fontAlgn="base"/>
            <a:r>
              <a:rPr lang="en-GB" sz="2400" dirty="0">
                <a:solidFill>
                  <a:schemeClr val="bg1"/>
                </a:solidFill>
              </a:rPr>
              <a:t>The pen and the pandemic:</a:t>
            </a:r>
          </a:p>
          <a:p>
            <a:pPr algn="ctr" fontAlgn="base"/>
            <a:r>
              <a:rPr lang="en-GB" sz="2400" dirty="0">
                <a:solidFill>
                  <a:schemeClr val="bg1"/>
                </a:solidFill>
              </a:rPr>
              <a:t>Alma </a:t>
            </a:r>
            <a:r>
              <a:rPr lang="en-GB" sz="2400" dirty="0" err="1">
                <a:solidFill>
                  <a:schemeClr val="bg1"/>
                </a:solidFill>
              </a:rPr>
              <a:t>Dorndorf</a:t>
            </a:r>
            <a:r>
              <a:rPr lang="en-GB" sz="2400" dirty="0">
                <a:solidFill>
                  <a:schemeClr val="bg1"/>
                </a:solidFill>
              </a:rPr>
              <a:t> told us how to survive lockdown in half a dozen books.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F139F6-3DB9-E047-80E8-80A0244903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4"/>
          <a:stretch/>
        </p:blipFill>
        <p:spPr>
          <a:xfrm>
            <a:off x="2143775" y="1772922"/>
            <a:ext cx="4856449" cy="473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1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B63009-6340-644C-A4FE-87FDFF138D77}"/>
              </a:ext>
            </a:extLst>
          </p:cNvPr>
          <p:cNvSpPr txBox="1"/>
          <p:nvPr/>
        </p:nvSpPr>
        <p:spPr>
          <a:xfrm>
            <a:off x="0" y="27709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3200" dirty="0">
                <a:solidFill>
                  <a:schemeClr val="bg1"/>
                </a:solidFill>
              </a:rPr>
              <a:t>May</a:t>
            </a:r>
          </a:p>
          <a:p>
            <a:pPr algn="ctr" fontAlgn="base"/>
            <a:r>
              <a:rPr lang="en-GB" sz="2400" dirty="0">
                <a:solidFill>
                  <a:schemeClr val="bg1"/>
                </a:solidFill>
              </a:rPr>
              <a:t>Crime Fiction and an introduction to the Peter May Trilogy</a:t>
            </a:r>
          </a:p>
          <a:p>
            <a:pPr algn="ctr" fontAlgn="base"/>
            <a:r>
              <a:rPr lang="en-GB" sz="2400" dirty="0">
                <a:solidFill>
                  <a:schemeClr val="bg1"/>
                </a:solidFill>
              </a:rPr>
              <a:t>Presented by Terry Gifford</a:t>
            </a:r>
          </a:p>
        </p:txBody>
      </p:sp>
      <p:pic>
        <p:nvPicPr>
          <p:cNvPr id="4" name="Picture 3" descr="A large statue of a person with a rainbow in the background&#10;&#10;Description automatically generated with low confidence">
            <a:extLst>
              <a:ext uri="{FF2B5EF4-FFF2-40B4-BE49-F238E27FC236}">
                <a16:creationId xmlns:a16="http://schemas.microsoft.com/office/drawing/2014/main" id="{B754C74E-A6B8-7D45-A6D2-641C6865F7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" b="1638"/>
          <a:stretch/>
        </p:blipFill>
        <p:spPr>
          <a:xfrm>
            <a:off x="1360690" y="1741103"/>
            <a:ext cx="6422619" cy="476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0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B63009-6340-644C-A4FE-87FDFF138D77}"/>
              </a:ext>
            </a:extLst>
          </p:cNvPr>
          <p:cNvSpPr txBox="1"/>
          <p:nvPr/>
        </p:nvSpPr>
        <p:spPr>
          <a:xfrm>
            <a:off x="0" y="27709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3200" dirty="0">
                <a:solidFill>
                  <a:schemeClr val="bg1"/>
                </a:solidFill>
              </a:rPr>
              <a:t>June</a:t>
            </a:r>
          </a:p>
          <a:p>
            <a:pPr algn="ctr" fontAlgn="base"/>
            <a:r>
              <a:rPr lang="en-GB" sz="2400" dirty="0">
                <a:solidFill>
                  <a:schemeClr val="bg1"/>
                </a:solidFill>
              </a:rPr>
              <a:t>Memoirs: An introduction to the  XBC writing competition.</a:t>
            </a:r>
          </a:p>
          <a:p>
            <a:pPr algn="ctr" fontAlgn="base"/>
            <a:r>
              <a:rPr lang="en-GB" sz="2400" dirty="0">
                <a:solidFill>
                  <a:schemeClr val="bg1"/>
                </a:solidFill>
              </a:rPr>
              <a:t>Presented by Christopher North</a:t>
            </a:r>
            <a:endParaRPr lang="en-GB" sz="2400" b="0" i="0" dirty="0">
              <a:solidFill>
                <a:schemeClr val="bg1"/>
              </a:solidFill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54C74E-A6B8-7D45-A6D2-641C6865F7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9" b="609"/>
          <a:stretch/>
        </p:blipFill>
        <p:spPr>
          <a:xfrm>
            <a:off x="1360690" y="1741103"/>
            <a:ext cx="6422619" cy="476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5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B63009-6340-644C-A4FE-87FDFF138D77}"/>
              </a:ext>
            </a:extLst>
          </p:cNvPr>
          <p:cNvSpPr txBox="1"/>
          <p:nvPr/>
        </p:nvSpPr>
        <p:spPr>
          <a:xfrm>
            <a:off x="0" y="27709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3200" dirty="0">
                <a:solidFill>
                  <a:schemeClr val="bg1"/>
                </a:solidFill>
              </a:rPr>
              <a:t>July</a:t>
            </a:r>
          </a:p>
          <a:p>
            <a:pPr algn="ctr" fontAlgn="base"/>
            <a:r>
              <a:rPr lang="en-GB" sz="2400" dirty="0">
                <a:solidFill>
                  <a:schemeClr val="bg1"/>
                </a:solidFill>
              </a:rPr>
              <a:t>Summer supper</a:t>
            </a:r>
          </a:p>
          <a:p>
            <a:pPr algn="ctr" fontAlgn="base"/>
            <a:r>
              <a:rPr lang="en-GB" sz="2400" b="0" i="0" dirty="0">
                <a:solidFill>
                  <a:schemeClr val="bg1"/>
                </a:solidFill>
                <a:effectLst/>
              </a:rPr>
              <a:t>Held at Le Gourmand Restaurant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54C74E-A6B8-7D45-A6D2-641C6865F7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706" b="12706"/>
          <a:stretch/>
        </p:blipFill>
        <p:spPr>
          <a:xfrm>
            <a:off x="1360690" y="1741103"/>
            <a:ext cx="6422619" cy="476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0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B63009-6340-644C-A4FE-87FDFF138D77}"/>
              </a:ext>
            </a:extLst>
          </p:cNvPr>
          <p:cNvSpPr txBox="1"/>
          <p:nvPr/>
        </p:nvSpPr>
        <p:spPr>
          <a:xfrm>
            <a:off x="0" y="27709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3200" dirty="0">
                <a:solidFill>
                  <a:schemeClr val="bg1"/>
                </a:solidFill>
              </a:rPr>
              <a:t>September</a:t>
            </a:r>
          </a:p>
          <a:p>
            <a:pPr algn="ctr" fontAlgn="base"/>
            <a:r>
              <a:rPr lang="en-GB" sz="2400" dirty="0">
                <a:solidFill>
                  <a:schemeClr val="bg1"/>
                </a:solidFill>
              </a:rPr>
              <a:t>Unusual books about Spain</a:t>
            </a:r>
          </a:p>
          <a:p>
            <a:pPr algn="ctr" fontAlgn="base"/>
            <a:r>
              <a:rPr lang="en-GB" sz="2400" b="0" i="0" dirty="0">
                <a:solidFill>
                  <a:schemeClr val="bg1"/>
                </a:solidFill>
                <a:effectLst/>
              </a:rPr>
              <a:t>Introduced by Christopher North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54C74E-A6B8-7D45-A6D2-641C6865F7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80" r="1680"/>
          <a:stretch/>
        </p:blipFill>
        <p:spPr>
          <a:xfrm>
            <a:off x="1360690" y="1741103"/>
            <a:ext cx="6422619" cy="476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7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</TotalTime>
  <Words>209</Words>
  <Application>Microsoft Macintosh PowerPoint</Application>
  <PresentationFormat>On-screen Show (4:3)</PresentationFormat>
  <Paragraphs>49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 Davis</dc:creator>
  <cp:lastModifiedBy>Rod Davis</cp:lastModifiedBy>
  <cp:revision>14</cp:revision>
  <dcterms:created xsi:type="dcterms:W3CDTF">2022-01-10T12:07:44Z</dcterms:created>
  <dcterms:modified xsi:type="dcterms:W3CDTF">2022-01-11T22:39:50Z</dcterms:modified>
</cp:coreProperties>
</file>